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Arial Black" panose="020B0A04020102020204" pitchFamily="34" charset="0"/>
      <p:bold r:id="rId16"/>
    </p:embeddedFont>
    <p:embeddedFont>
      <p:font typeface="Roboto"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6" d="100"/>
          <a:sy n="96" d="100"/>
        </p:scale>
        <p:origin x="-4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64639261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4dc61f0fa1_1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4dc61f0fa1_1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4dc61f0fa1_1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4dc61f0fa1_1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4c37592dfd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4c37592df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4c37592dfd_0_1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4c37592dfd_0_1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6f9e4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c6f9e470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c6f9e470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c6f9e470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c6f9e470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c6f9e470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4c37592df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4c37592df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4dc61f0fa1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4dc61f0fa1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4dc61f0fa1_1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4dc61f0fa1_1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4dc61f0fa1_1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4dc61f0fa1_1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1" name="chimes.wav"/>
          </p:stSnd>
        </p:sndAc>
      </p:transition>
    </mc:Choice>
    <mc:Fallback>
      <p:transition spd="slow">
        <p:fade/>
        <p:sndAc>
          <p:stSnd>
            <p:snd r:embed="rId1" name="chimes.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2000"/>
              <a:buNone/>
              <a:defRPr sz="120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lt1"/>
              </a:buClr>
              <a:buSzPts val="1800"/>
              <a:buChar char="●"/>
              <a:defRPr>
                <a:solidFill>
                  <a:schemeClr val="lt1"/>
                </a:solidFill>
              </a:defRPr>
            </a:lvl1pPr>
            <a:lvl2pPr marL="914400" lvl="1" indent="-317500" algn="ctr" rtl="0">
              <a:spcBef>
                <a:spcPts val="1600"/>
              </a:spcBef>
              <a:spcAft>
                <a:spcPts val="0"/>
              </a:spcAft>
              <a:buClr>
                <a:schemeClr val="lt1"/>
              </a:buClr>
              <a:buSzPts val="1400"/>
              <a:buChar char="○"/>
              <a:defRPr>
                <a:solidFill>
                  <a:schemeClr val="lt1"/>
                </a:solidFill>
              </a:defRPr>
            </a:lvl2pPr>
            <a:lvl3pPr marL="1371600" lvl="2" indent="-317500" algn="ctr" rtl="0">
              <a:spcBef>
                <a:spcPts val="1600"/>
              </a:spcBef>
              <a:spcAft>
                <a:spcPts val="0"/>
              </a:spcAft>
              <a:buClr>
                <a:schemeClr val="lt1"/>
              </a:buClr>
              <a:buSzPts val="1400"/>
              <a:buChar char="■"/>
              <a:defRPr>
                <a:solidFill>
                  <a:schemeClr val="lt1"/>
                </a:solidFill>
              </a:defRPr>
            </a:lvl3pPr>
            <a:lvl4pPr marL="1828800" lvl="3" indent="-317500" algn="ctr" rtl="0">
              <a:spcBef>
                <a:spcPts val="1600"/>
              </a:spcBef>
              <a:spcAft>
                <a:spcPts val="0"/>
              </a:spcAft>
              <a:buClr>
                <a:schemeClr val="lt1"/>
              </a:buClr>
              <a:buSzPts val="1400"/>
              <a:buChar char="●"/>
              <a:defRPr>
                <a:solidFill>
                  <a:schemeClr val="lt1"/>
                </a:solidFill>
              </a:defRPr>
            </a:lvl4pPr>
            <a:lvl5pPr marL="2286000" lvl="4" indent="-317500" algn="ctr" rtl="0">
              <a:spcBef>
                <a:spcPts val="1600"/>
              </a:spcBef>
              <a:spcAft>
                <a:spcPts val="0"/>
              </a:spcAft>
              <a:buClr>
                <a:schemeClr val="lt1"/>
              </a:buClr>
              <a:buSzPts val="1400"/>
              <a:buChar char="○"/>
              <a:defRPr>
                <a:solidFill>
                  <a:schemeClr val="lt1"/>
                </a:solidFill>
              </a:defRPr>
            </a:lvl5pPr>
            <a:lvl6pPr marL="2743200" lvl="5" indent="-317500" algn="ctr" rtl="0">
              <a:spcBef>
                <a:spcPts val="1600"/>
              </a:spcBef>
              <a:spcAft>
                <a:spcPts val="0"/>
              </a:spcAft>
              <a:buClr>
                <a:schemeClr val="lt1"/>
              </a:buClr>
              <a:buSzPts val="1400"/>
              <a:buChar char="■"/>
              <a:defRPr>
                <a:solidFill>
                  <a:schemeClr val="lt1"/>
                </a:solidFill>
              </a:defRPr>
            </a:lvl6pPr>
            <a:lvl7pPr marL="3200400" lvl="6" indent="-317500" algn="ctr" rtl="0">
              <a:spcBef>
                <a:spcPts val="1600"/>
              </a:spcBef>
              <a:spcAft>
                <a:spcPts val="0"/>
              </a:spcAft>
              <a:buClr>
                <a:schemeClr val="lt1"/>
              </a:buClr>
              <a:buSzPts val="1400"/>
              <a:buChar char="●"/>
              <a:defRPr>
                <a:solidFill>
                  <a:schemeClr val="lt1"/>
                </a:solidFill>
              </a:defRPr>
            </a:lvl7pPr>
            <a:lvl8pPr marL="3657600" lvl="7" indent="-317500" algn="ctr" rtl="0">
              <a:spcBef>
                <a:spcPts val="1600"/>
              </a:spcBef>
              <a:spcAft>
                <a:spcPts val="0"/>
              </a:spcAft>
              <a:buClr>
                <a:schemeClr val="lt1"/>
              </a:buClr>
              <a:buSzPts val="1400"/>
              <a:buChar char="○"/>
              <a:defRPr>
                <a:solidFill>
                  <a:schemeClr val="lt1"/>
                </a:solidFill>
              </a:defRPr>
            </a:lvl8pPr>
            <a:lvl9pPr marL="4114800" lvl="8" indent="-317500" algn="ctr" rtl="0">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1" name="chimes.wav"/>
          </p:stSnd>
        </p:sndAc>
      </p:transition>
    </mc:Choice>
    <mc:Fallback>
      <p:transition spd="slow">
        <p:fade/>
        <p:sndAc>
          <p:stSnd>
            <p:snd r:embed="rId1" name="chimes.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1" name="chimes.wav"/>
          </p:stSnd>
        </p:sndAc>
      </p:transition>
    </mc:Choice>
    <mc:Fallback>
      <p:transition spd="slow">
        <p:fade/>
        <p:sndAc>
          <p:stSnd>
            <p:snd r:embed="rId1" name="chimes.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1" name="chimes.wav"/>
          </p:stSnd>
        </p:sndAc>
      </p:transition>
    </mc:Choice>
    <mc:Fallback>
      <p:transition spd="slow">
        <p:fade/>
        <p:sndAc>
          <p:stSnd>
            <p:snd r:embed="rId1" name="chimes.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1" name="chimes.wav"/>
          </p:stSnd>
        </p:sndAc>
      </p:transition>
    </mc:Choice>
    <mc:Fallback>
      <p:transition spd="slow">
        <p:fade/>
        <p:sndAc>
          <p:stSnd>
            <p:snd r:embed="rId1" name="chimes.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1" name="chimes.wav"/>
          </p:stSnd>
        </p:sndAc>
      </p:transition>
    </mc:Choice>
    <mc:Fallback>
      <p:transition spd="slow">
        <p:fade/>
        <p:sndAc>
          <p:stSnd>
            <p:snd r:embed="rId1" name="chimes.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1" name="chimes.wav"/>
          </p:stSnd>
        </p:sndAc>
      </p:transition>
    </mc:Choice>
    <mc:Fallback>
      <p:transition spd="slow">
        <p:fade/>
        <p:sndAc>
          <p:stSnd>
            <p:snd r:embed="rId1" name="chimes.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1" name="chimes.wav"/>
          </p:stSnd>
        </p:sndAc>
      </p:transition>
    </mc:Choice>
    <mc:Fallback>
      <p:transition spd="slow">
        <p:fade/>
        <p:sndAc>
          <p:stSnd>
            <p:snd r:embed="rId1" name="chimes.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1" name="chimes.wav"/>
          </p:stSnd>
        </p:sndAc>
      </p:transition>
    </mc:Choice>
    <mc:Fallback>
      <p:transition spd="slow">
        <p:fade/>
        <p:sndAc>
          <p:stSnd>
            <p:snd r:embed="rId1" name="chimes.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1" name="chimes.wav"/>
          </p:stSnd>
        </p:sndAc>
      </p:transition>
    </mc:Choice>
    <mc:Fallback>
      <p:transition spd="slow">
        <p:fade/>
        <p:sndAc>
          <p:stSnd>
            <p:snd r:embed="rId1" name="chimes.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1" name="chimes.wav"/>
          </p:stSnd>
        </p:sndAc>
      </p:transition>
    </mc:Choice>
    <mc:Fallback>
      <p:transition spd="slow">
        <p:fade/>
        <p:sndAc>
          <p:stSnd>
            <p:snd r:embed="rId1" name="chimes.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Roboto"/>
                <a:ea typeface="Roboto"/>
                <a:cs typeface="Roboto"/>
                <a:sym typeface="Roboto"/>
              </a:defRPr>
            </a:lvl1pPr>
            <a:lvl2pPr lvl="1" algn="r" rtl="0">
              <a:buNone/>
              <a:defRPr sz="1000">
                <a:solidFill>
                  <a:schemeClr val="lt1"/>
                </a:solidFill>
                <a:latin typeface="Roboto"/>
                <a:ea typeface="Roboto"/>
                <a:cs typeface="Roboto"/>
                <a:sym typeface="Roboto"/>
              </a:defRPr>
            </a:lvl2pPr>
            <a:lvl3pPr lvl="2" algn="r" rtl="0">
              <a:buNone/>
              <a:defRPr sz="1000">
                <a:solidFill>
                  <a:schemeClr val="lt1"/>
                </a:solidFill>
                <a:latin typeface="Roboto"/>
                <a:ea typeface="Roboto"/>
                <a:cs typeface="Roboto"/>
                <a:sym typeface="Roboto"/>
              </a:defRPr>
            </a:lvl3pPr>
            <a:lvl4pPr lvl="3" algn="r" rtl="0">
              <a:buNone/>
              <a:defRPr sz="1000">
                <a:solidFill>
                  <a:schemeClr val="lt1"/>
                </a:solidFill>
                <a:latin typeface="Roboto"/>
                <a:ea typeface="Roboto"/>
                <a:cs typeface="Roboto"/>
                <a:sym typeface="Roboto"/>
              </a:defRPr>
            </a:lvl4pPr>
            <a:lvl5pPr lvl="4" algn="r" rtl="0">
              <a:buNone/>
              <a:defRPr sz="1000">
                <a:solidFill>
                  <a:schemeClr val="lt1"/>
                </a:solidFill>
                <a:latin typeface="Roboto"/>
                <a:ea typeface="Roboto"/>
                <a:cs typeface="Roboto"/>
                <a:sym typeface="Roboto"/>
              </a:defRPr>
            </a:lvl5pPr>
            <a:lvl6pPr lvl="5" algn="r" rtl="0">
              <a:buNone/>
              <a:defRPr sz="1000">
                <a:solidFill>
                  <a:schemeClr val="lt1"/>
                </a:solidFill>
                <a:latin typeface="Roboto"/>
                <a:ea typeface="Roboto"/>
                <a:cs typeface="Roboto"/>
                <a:sym typeface="Roboto"/>
              </a:defRPr>
            </a:lvl6pPr>
            <a:lvl7pPr lvl="6" algn="r" rtl="0">
              <a:buNone/>
              <a:defRPr sz="1000">
                <a:solidFill>
                  <a:schemeClr val="lt1"/>
                </a:solidFill>
                <a:latin typeface="Roboto"/>
                <a:ea typeface="Roboto"/>
                <a:cs typeface="Roboto"/>
                <a:sym typeface="Roboto"/>
              </a:defRPr>
            </a:lvl7pPr>
            <a:lvl8pPr lvl="7" algn="r" rtl="0">
              <a:buNone/>
              <a:defRPr sz="1000">
                <a:solidFill>
                  <a:schemeClr val="lt1"/>
                </a:solidFill>
                <a:latin typeface="Roboto"/>
                <a:ea typeface="Roboto"/>
                <a:cs typeface="Roboto"/>
                <a:sym typeface="Roboto"/>
              </a:defRPr>
            </a:lvl8pPr>
            <a:lvl9pPr lvl="8" algn="r" rtl="0">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mc:Choice xmlns:p14="http://schemas.microsoft.com/office/powerpoint/2010/main" Requires="p14">
      <p:transition spd="slow" p14:dur="4000">
        <p14:vortex dir="r"/>
        <p:sndAc>
          <p:stSnd>
            <p:snd r:embed="rId13" name="chimes.wav"/>
          </p:stSnd>
        </p:sndAc>
      </p:transition>
    </mc:Choice>
    <mc:Fallback>
      <p:transition spd="slow">
        <p:fade/>
        <p:sndAc>
          <p:stSnd>
            <p:snd r:embed="rId13" name="chimes.wav"/>
          </p:stSnd>
        </p:sndAc>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650300" y="1444750"/>
            <a:ext cx="3434400" cy="182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600" b="1">
                <a:latin typeface="Arial Black"/>
                <a:ea typeface="Arial Black"/>
                <a:cs typeface="Arial Black"/>
                <a:sym typeface="Arial Black"/>
              </a:rPr>
              <a:t>3D THE HAUNTED JAUNT ESCAPE ROOM GAME IN UNITY</a:t>
            </a:r>
            <a:endParaRPr sz="3100" b="1">
              <a:latin typeface="Arial Black"/>
              <a:ea typeface="Arial Black"/>
              <a:cs typeface="Arial Black"/>
              <a:sym typeface="Arial Black"/>
            </a:endParaRPr>
          </a:p>
        </p:txBody>
      </p:sp>
      <p:sp>
        <p:nvSpPr>
          <p:cNvPr id="86" name="Google Shape;86;p13"/>
          <p:cNvSpPr txBox="1">
            <a:spLocks noGrp="1"/>
          </p:cNvSpPr>
          <p:nvPr>
            <p:ph type="subTitle" idx="1"/>
          </p:nvPr>
        </p:nvSpPr>
        <p:spPr>
          <a:xfrm>
            <a:off x="6119800" y="4404775"/>
            <a:ext cx="2964900" cy="7719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BY SHRUTI KAMBALI</a:t>
            </a:r>
            <a:endParaRPr sz="1700"/>
          </a:p>
          <a:p>
            <a:pPr marL="0" lvl="0" indent="0" algn="l" rtl="0">
              <a:spcBef>
                <a:spcPts val="0"/>
              </a:spcBef>
              <a:spcAft>
                <a:spcPts val="0"/>
              </a:spcAft>
              <a:buNone/>
            </a:pPr>
            <a:endParaRPr/>
          </a:p>
        </p:txBody>
      </p:sp>
      <p:pic>
        <p:nvPicPr>
          <p:cNvPr id="87" name="Google Shape;87;p13"/>
          <p:cNvPicPr preferRelativeResize="0"/>
          <p:nvPr/>
        </p:nvPicPr>
        <p:blipFill>
          <a:blip r:embed="rId4">
            <a:alphaModFix/>
          </a:blip>
          <a:stretch>
            <a:fillRect/>
          </a:stretch>
        </p:blipFill>
        <p:spPr>
          <a:xfrm>
            <a:off x="0" y="33175"/>
            <a:ext cx="5583226" cy="5143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4000">
        <p14:vortex dir="r"/>
        <p:sndAc>
          <p:stSnd>
            <p:snd r:embed="rId3" name="chimes.wav"/>
          </p:stSnd>
        </p:sndAc>
      </p:transition>
    </mc:Choice>
    <mc:Fallback>
      <p:transition spd="slow">
        <p:fade/>
        <p:sndAc>
          <p:stSnd>
            <p:snd r:embed="rId3" name="chimes.wav"/>
          </p:stSnd>
        </p:sndAc>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2"/>
          <p:cNvSpPr txBox="1">
            <a:spLocks noGrp="1"/>
          </p:cNvSpPr>
          <p:nvPr>
            <p:ph type="ctrTitle"/>
          </p:nvPr>
        </p:nvSpPr>
        <p:spPr>
          <a:xfrm>
            <a:off x="7286925" y="1896250"/>
            <a:ext cx="1757400" cy="11337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 sz="2200" b="1"/>
              <a:t>Corridor Scene End State</a:t>
            </a:r>
            <a:endParaRPr sz="2200" b="1"/>
          </a:p>
        </p:txBody>
      </p:sp>
      <p:pic>
        <p:nvPicPr>
          <p:cNvPr id="179" name="Google Shape;179;p22"/>
          <p:cNvPicPr preferRelativeResize="0"/>
          <p:nvPr/>
        </p:nvPicPr>
        <p:blipFill>
          <a:blip r:embed="rId4">
            <a:alphaModFix/>
          </a:blip>
          <a:stretch>
            <a:fillRect/>
          </a:stretch>
        </p:blipFill>
        <p:spPr>
          <a:xfrm>
            <a:off x="0" y="0"/>
            <a:ext cx="7219851" cy="50891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p14:ferris dir="l"/>
        <p:sndAc>
          <p:stSnd>
            <p:snd r:embed="rId3" name="chimes.wav"/>
          </p:stSnd>
        </p:sndAc>
      </p:transition>
    </mc:Choice>
    <mc:Fallback>
      <p:transition spd="slow">
        <p:fade/>
        <p:sndAc>
          <p:stSnd>
            <p:snd r:embed="rId3" name="chimes.wav"/>
          </p:stSnd>
        </p:sndAc>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3"/>
          <p:cNvSpPr txBox="1">
            <a:spLocks noGrp="1"/>
          </p:cNvSpPr>
          <p:nvPr>
            <p:ph type="ctrTitle"/>
          </p:nvPr>
        </p:nvSpPr>
        <p:spPr>
          <a:xfrm>
            <a:off x="230375" y="0"/>
            <a:ext cx="36930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b="1"/>
              <a:t>EXTERIOR WALL SCENE</a:t>
            </a:r>
            <a:endParaRPr sz="2200" b="1"/>
          </a:p>
          <a:p>
            <a:pPr marL="0" lvl="0" indent="0" algn="l" rtl="0">
              <a:spcBef>
                <a:spcPts val="0"/>
              </a:spcBef>
              <a:spcAft>
                <a:spcPts val="0"/>
              </a:spcAft>
              <a:buNone/>
            </a:pPr>
            <a:endParaRPr sz="2200" b="1"/>
          </a:p>
        </p:txBody>
      </p:sp>
      <p:pic>
        <p:nvPicPr>
          <p:cNvPr id="185" name="Google Shape;185;p23"/>
          <p:cNvPicPr preferRelativeResize="0"/>
          <p:nvPr/>
        </p:nvPicPr>
        <p:blipFill>
          <a:blip r:embed="rId4">
            <a:alphaModFix/>
          </a:blip>
          <a:stretch>
            <a:fillRect/>
          </a:stretch>
        </p:blipFill>
        <p:spPr>
          <a:xfrm>
            <a:off x="107175" y="594975"/>
            <a:ext cx="4464825" cy="4494850"/>
          </a:xfrm>
          <a:prstGeom prst="rect">
            <a:avLst/>
          </a:prstGeom>
          <a:noFill/>
          <a:ln>
            <a:noFill/>
          </a:ln>
        </p:spPr>
      </p:pic>
      <p:pic>
        <p:nvPicPr>
          <p:cNvPr id="186" name="Google Shape;186;p23"/>
          <p:cNvPicPr preferRelativeResize="0"/>
          <p:nvPr/>
        </p:nvPicPr>
        <p:blipFill>
          <a:blip r:embed="rId5">
            <a:alphaModFix/>
          </a:blip>
          <a:stretch>
            <a:fillRect/>
          </a:stretch>
        </p:blipFill>
        <p:spPr>
          <a:xfrm>
            <a:off x="4679175" y="662050"/>
            <a:ext cx="4464826" cy="44277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800">
        <p14:flythrough/>
        <p:sndAc>
          <p:stSnd>
            <p:snd r:embed="rId3" name="chimes.wav"/>
          </p:stSnd>
        </p:sndAc>
      </p:transition>
    </mc:Choice>
    <mc:Fallback>
      <p:transition spd="slow">
        <p:fade/>
        <p:sndAc>
          <p:stSnd>
            <p:snd r:embed="rId3" name="chimes.wav"/>
          </p:stSnd>
        </p:sndAc>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4"/>
          <p:cNvSpPr txBox="1">
            <a:spLocks noGrp="1"/>
          </p:cNvSpPr>
          <p:nvPr>
            <p:ph type="ctrTitle"/>
          </p:nvPr>
        </p:nvSpPr>
        <p:spPr>
          <a:xfrm>
            <a:off x="1950600" y="247875"/>
            <a:ext cx="3874200" cy="68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CONCLUSION</a:t>
            </a:r>
            <a:endParaRPr b="1"/>
          </a:p>
        </p:txBody>
      </p:sp>
      <p:sp>
        <p:nvSpPr>
          <p:cNvPr id="192" name="Google Shape;192;p24"/>
          <p:cNvSpPr txBox="1"/>
          <p:nvPr/>
        </p:nvSpPr>
        <p:spPr>
          <a:xfrm>
            <a:off x="347700" y="790625"/>
            <a:ext cx="8280900" cy="427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In conclusion, the development of the 'Haunted Jaunt Escape Room Game' in Unity has been a testament to the fusion of technology, creativity, and education. It's a project that bridges the gap between traditional learning methods and the captivating world of virtual reality."</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"We've successfully created an experience that engages learners, challenges their critical thinking, and immerses them in an exciting adventure. This achievement is a testament to the innovative potential of VR in education."</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"Throughout our journey, we've embraced the challenges and overcome obstacles, strengthening our problem-solving skills and understanding of VR development. The project showcases the power of determination and creative thinking."</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"As we look ahead, the 'Haunted Jaunt Escape Room Game' serves as a stepping stone into the exciting future of virtual reality. The possibilities are boundless, and we're excited to continue exploring the intersection of education and entertainment in this dynamic landscape."</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"Thank you for joining us on this VR adventure. We hope that our project inspires you to embark on your own journeys in the world of virtual reality and that you, too, find endless opportunities for creativity and learning."</a:t>
            </a:r>
            <a:endParaRPr>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sndAc>
          <p:stSnd>
            <p:snd r:embed="rId3" name="chimes.wav"/>
          </p:stSnd>
        </p:sndAc>
      </p:transition>
    </mc:Choice>
    <mc:Fallback>
      <p:transition spd="slow">
        <p:fade/>
        <p:sndAc>
          <p:stSnd>
            <p:snd r:embed="rId3" name="chimes.wav"/>
          </p:stSnd>
        </p:sndAc>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E99D6"/>
        </a:solidFill>
        <a:effectLst/>
      </p:bgPr>
    </p:bg>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3067925" y="74000"/>
            <a:ext cx="34374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FUTURE SCOPE</a:t>
            </a:r>
            <a:endParaRPr b="1"/>
          </a:p>
        </p:txBody>
      </p:sp>
      <p:sp>
        <p:nvSpPr>
          <p:cNvPr id="198" name="Google Shape;198;p25"/>
          <p:cNvSpPr txBox="1"/>
          <p:nvPr/>
        </p:nvSpPr>
        <p:spPr>
          <a:xfrm>
            <a:off x="80925" y="1595275"/>
            <a:ext cx="2832600" cy="3198900"/>
          </a:xfrm>
          <a:prstGeom prst="rect">
            <a:avLst/>
          </a:prstGeom>
          <a:noFill/>
          <a:ln w="38100" cap="flat" cmpd="sng">
            <a:solidFill>
              <a:srgbClr val="AAC3E8"/>
            </a:solidFill>
            <a:prstDash val="solid"/>
            <a:round/>
            <a:headEnd type="none" w="sm" len="sm"/>
            <a:tailEnd type="none" w="sm" len="sm"/>
          </a:ln>
        </p:spPr>
        <p:txBody>
          <a:bodyPr spcFirstLastPara="1" wrap="square" lIns="91425" tIns="685800" rIns="91425" bIns="45700" anchor="t" anchorCtr="0">
            <a:noAutofit/>
          </a:bodyPr>
          <a:lstStyle/>
          <a:p>
            <a:pPr marL="0" lvl="0" indent="0" algn="ctr" rtl="0">
              <a:spcBef>
                <a:spcPts val="0"/>
              </a:spcBef>
              <a:spcAft>
                <a:spcPts val="0"/>
              </a:spcAft>
              <a:buNone/>
            </a:pPr>
            <a:r>
              <a:rPr lang="en" sz="2000" b="1">
                <a:solidFill>
                  <a:srgbClr val="1F2C8F"/>
                </a:solidFill>
              </a:rPr>
              <a:t>Enhanced Puzzles and Interactions</a:t>
            </a:r>
            <a:endParaRPr sz="2000" b="1">
              <a:solidFill>
                <a:srgbClr val="1F2C8F"/>
              </a:solidFill>
            </a:endParaRPr>
          </a:p>
          <a:p>
            <a:pPr marL="0" lvl="0" indent="0" algn="ctr" rtl="0">
              <a:spcBef>
                <a:spcPts val="0"/>
              </a:spcBef>
              <a:spcAft>
                <a:spcPts val="0"/>
              </a:spcAft>
              <a:buNone/>
            </a:pPr>
            <a:endParaRPr sz="1800" b="1">
              <a:solidFill>
                <a:srgbClr val="1F2C8F"/>
              </a:solidFill>
            </a:endParaRPr>
          </a:p>
          <a:p>
            <a:pPr marL="0" lvl="0" indent="0" algn="just" rtl="0">
              <a:spcBef>
                <a:spcPts val="0"/>
              </a:spcBef>
              <a:spcAft>
                <a:spcPts val="0"/>
              </a:spcAft>
              <a:buNone/>
            </a:pPr>
            <a:r>
              <a:rPr lang="en" sz="1500" b="1">
                <a:solidFill>
                  <a:srgbClr val="1F2C8F"/>
                </a:solidFill>
              </a:rPr>
              <a:t> </a:t>
            </a:r>
            <a:r>
              <a:rPr lang="en" b="1">
                <a:solidFill>
                  <a:srgbClr val="1F2C8F"/>
                </a:solidFill>
              </a:rPr>
              <a:t>Develop more intricate and challenging puzzles that require advanced problem-solving and critical thinking skills.</a:t>
            </a:r>
            <a:endParaRPr sz="1800" b="1">
              <a:solidFill>
                <a:srgbClr val="1F2C8F"/>
              </a:solidFill>
            </a:endParaRPr>
          </a:p>
          <a:p>
            <a:pPr marL="0" lvl="0" indent="0" algn="ctr" rtl="0">
              <a:spcBef>
                <a:spcPts val="0"/>
              </a:spcBef>
              <a:spcAft>
                <a:spcPts val="0"/>
              </a:spcAft>
              <a:buNone/>
            </a:pPr>
            <a:endParaRPr sz="1800" b="1">
              <a:solidFill>
                <a:srgbClr val="1F2C8F"/>
              </a:solidFill>
            </a:endParaRPr>
          </a:p>
        </p:txBody>
      </p:sp>
      <p:pic>
        <p:nvPicPr>
          <p:cNvPr id="199" name="Google Shape;199;p25" descr="abacus icon"/>
          <p:cNvPicPr preferRelativeResize="0"/>
          <p:nvPr/>
        </p:nvPicPr>
        <p:blipFill rotWithShape="1">
          <a:blip r:embed="rId4">
            <a:alphaModFix/>
          </a:blip>
          <a:srcRect/>
          <a:stretch/>
        </p:blipFill>
        <p:spPr>
          <a:xfrm>
            <a:off x="959326" y="760625"/>
            <a:ext cx="1344900" cy="1526700"/>
          </a:xfrm>
          <a:prstGeom prst="ellipse">
            <a:avLst/>
          </a:prstGeom>
          <a:solidFill>
            <a:srgbClr val="AAC3E8"/>
          </a:solidFill>
          <a:ln>
            <a:noFill/>
          </a:ln>
        </p:spPr>
      </p:pic>
      <p:sp>
        <p:nvSpPr>
          <p:cNvPr id="200" name="Google Shape;200;p25"/>
          <p:cNvSpPr txBox="1"/>
          <p:nvPr/>
        </p:nvSpPr>
        <p:spPr>
          <a:xfrm>
            <a:off x="3224625" y="1595275"/>
            <a:ext cx="2660100" cy="3198900"/>
          </a:xfrm>
          <a:prstGeom prst="rect">
            <a:avLst/>
          </a:prstGeom>
          <a:noFill/>
          <a:ln w="38100" cap="flat" cmpd="sng">
            <a:solidFill>
              <a:srgbClr val="F5CDCE"/>
            </a:solidFill>
            <a:prstDash val="solid"/>
            <a:round/>
            <a:headEnd type="none" w="sm" len="sm"/>
            <a:tailEnd type="none" w="sm" len="sm"/>
          </a:ln>
        </p:spPr>
        <p:txBody>
          <a:bodyPr spcFirstLastPara="1" wrap="square" lIns="91425" tIns="685800" rIns="91425" bIns="45700" anchor="t" anchorCtr="0">
            <a:noAutofit/>
          </a:bodyPr>
          <a:lstStyle/>
          <a:p>
            <a:pPr marL="0" lvl="0" indent="0" algn="ctr" rtl="0">
              <a:spcBef>
                <a:spcPts val="0"/>
              </a:spcBef>
              <a:spcAft>
                <a:spcPts val="0"/>
              </a:spcAft>
              <a:buNone/>
            </a:pPr>
            <a:r>
              <a:rPr lang="en" sz="2200" b="1">
                <a:solidFill>
                  <a:srgbClr val="1F2C8F"/>
                </a:solidFill>
              </a:rPr>
              <a:t>Content Creation Tools</a:t>
            </a:r>
            <a:endParaRPr sz="2200" b="1">
              <a:solidFill>
                <a:srgbClr val="1F2C8F"/>
              </a:solidFill>
            </a:endParaRPr>
          </a:p>
          <a:p>
            <a:pPr marL="0" lvl="0" indent="0" algn="just" rtl="0">
              <a:spcBef>
                <a:spcPts val="0"/>
              </a:spcBef>
              <a:spcAft>
                <a:spcPts val="0"/>
              </a:spcAft>
              <a:buNone/>
            </a:pPr>
            <a:endParaRPr b="1">
              <a:solidFill>
                <a:srgbClr val="1F2C8F"/>
              </a:solidFill>
            </a:endParaRPr>
          </a:p>
          <a:p>
            <a:pPr marL="0" lvl="0" indent="0" algn="just" rtl="0">
              <a:spcBef>
                <a:spcPts val="0"/>
              </a:spcBef>
              <a:spcAft>
                <a:spcPts val="0"/>
              </a:spcAft>
              <a:buNone/>
            </a:pPr>
            <a:r>
              <a:rPr lang="en" b="1">
                <a:solidFill>
                  <a:srgbClr val="1F2C8F"/>
                </a:solidFill>
              </a:rPr>
              <a:t>Develop user-friendly tools for players and educators to create and share their escape room scenarios, fostering a collaborative community of creators.</a:t>
            </a:r>
            <a:endParaRPr b="1">
              <a:solidFill>
                <a:srgbClr val="1F2C8F"/>
              </a:solidFill>
            </a:endParaRPr>
          </a:p>
        </p:txBody>
      </p:sp>
      <p:pic>
        <p:nvPicPr>
          <p:cNvPr id="201" name="Google Shape;201;p25" descr="increasing chart icon"/>
          <p:cNvPicPr preferRelativeResize="0"/>
          <p:nvPr/>
        </p:nvPicPr>
        <p:blipFill rotWithShape="1">
          <a:blip r:embed="rId5">
            <a:alphaModFix/>
          </a:blip>
          <a:srcRect/>
          <a:stretch/>
        </p:blipFill>
        <p:spPr>
          <a:xfrm>
            <a:off x="4056400" y="838325"/>
            <a:ext cx="1314600" cy="1364700"/>
          </a:xfrm>
          <a:prstGeom prst="ellipse">
            <a:avLst/>
          </a:prstGeom>
          <a:solidFill>
            <a:srgbClr val="F5CDCE"/>
          </a:solidFill>
          <a:ln w="38100" cap="flat" cmpd="sng">
            <a:solidFill>
              <a:srgbClr val="000000"/>
            </a:solidFill>
            <a:prstDash val="solid"/>
            <a:round/>
            <a:headEnd type="none" w="sm" len="sm"/>
            <a:tailEnd type="none" w="sm" len="sm"/>
          </a:ln>
        </p:spPr>
      </p:pic>
      <p:sp>
        <p:nvSpPr>
          <p:cNvPr id="202" name="Google Shape;202;p25"/>
          <p:cNvSpPr txBox="1"/>
          <p:nvPr/>
        </p:nvSpPr>
        <p:spPr>
          <a:xfrm>
            <a:off x="6052700" y="1595275"/>
            <a:ext cx="2955900" cy="3198900"/>
          </a:xfrm>
          <a:prstGeom prst="rect">
            <a:avLst/>
          </a:prstGeom>
          <a:noFill/>
          <a:ln w="38100" cap="flat" cmpd="sng">
            <a:solidFill>
              <a:srgbClr val="D2D592"/>
            </a:solidFill>
            <a:prstDash val="solid"/>
            <a:round/>
            <a:headEnd type="none" w="sm" len="sm"/>
            <a:tailEnd type="none" w="sm" len="sm"/>
          </a:ln>
        </p:spPr>
        <p:txBody>
          <a:bodyPr spcFirstLastPara="1" wrap="square" lIns="91425" tIns="685800" rIns="91425" bIns="45700" anchor="t" anchorCtr="0">
            <a:noAutofit/>
          </a:bodyPr>
          <a:lstStyle/>
          <a:p>
            <a:pPr marL="0" lvl="0" indent="0" algn="ctr" rtl="0">
              <a:spcBef>
                <a:spcPts val="0"/>
              </a:spcBef>
              <a:spcAft>
                <a:spcPts val="0"/>
              </a:spcAft>
              <a:buNone/>
            </a:pPr>
            <a:r>
              <a:rPr lang="en" sz="1800" b="1">
                <a:solidFill>
                  <a:srgbClr val="1F2C8F"/>
                </a:solidFill>
              </a:rPr>
              <a:t> </a:t>
            </a:r>
            <a:r>
              <a:rPr lang="en" sz="2100" b="1">
                <a:solidFill>
                  <a:srgbClr val="1F2C8F"/>
                </a:solidFill>
              </a:rPr>
              <a:t>Incorporation of Emerging Technologies</a:t>
            </a:r>
            <a:endParaRPr sz="2100" b="1">
              <a:solidFill>
                <a:srgbClr val="1F2C8F"/>
              </a:solidFill>
            </a:endParaRPr>
          </a:p>
          <a:p>
            <a:pPr marL="0" lvl="0" indent="0" algn="just" rtl="0">
              <a:spcBef>
                <a:spcPts val="0"/>
              </a:spcBef>
              <a:spcAft>
                <a:spcPts val="0"/>
              </a:spcAft>
              <a:buNone/>
            </a:pPr>
            <a:r>
              <a:rPr lang="en" sz="1500" b="1">
                <a:solidFill>
                  <a:srgbClr val="1F2C8F"/>
                </a:solidFill>
              </a:rPr>
              <a:t>Explore the integration of emerging technologies, such as augmented reality (AR) and advanced haptic feedback, to enhance the immersive experience.</a:t>
            </a:r>
            <a:endParaRPr sz="1500" b="1">
              <a:solidFill>
                <a:srgbClr val="1F2C8F"/>
              </a:solidFill>
            </a:endParaRPr>
          </a:p>
        </p:txBody>
      </p:sp>
      <p:pic>
        <p:nvPicPr>
          <p:cNvPr id="203" name="Google Shape;203;p25" descr="chain link icon"/>
          <p:cNvPicPr preferRelativeResize="0"/>
          <p:nvPr/>
        </p:nvPicPr>
        <p:blipFill rotWithShape="1">
          <a:blip r:embed="rId6">
            <a:alphaModFix/>
          </a:blip>
          <a:srcRect t="89" b="79"/>
          <a:stretch/>
        </p:blipFill>
        <p:spPr>
          <a:xfrm>
            <a:off x="6807276" y="851981"/>
            <a:ext cx="1314600" cy="1221600"/>
          </a:xfrm>
          <a:prstGeom prst="ellipse">
            <a:avLst/>
          </a:prstGeom>
          <a:solidFill>
            <a:srgbClr val="D2D592"/>
          </a:solidFill>
          <a:ln>
            <a:noFill/>
          </a:ln>
        </p:spPr>
      </p:pic>
      <p:pic>
        <p:nvPicPr>
          <p:cNvPr id="204" name="Google Shape;204;p25"/>
          <p:cNvPicPr preferRelativeResize="0"/>
          <p:nvPr/>
        </p:nvPicPr>
        <p:blipFill>
          <a:blip r:embed="rId7">
            <a:alphaModFix/>
          </a:blip>
          <a:stretch>
            <a:fillRect/>
          </a:stretch>
        </p:blipFill>
        <p:spPr>
          <a:xfrm>
            <a:off x="1176025" y="1077925"/>
            <a:ext cx="962275" cy="845174"/>
          </a:xfrm>
          <a:prstGeom prst="rect">
            <a:avLst/>
          </a:prstGeom>
          <a:noFill/>
          <a:ln>
            <a:noFill/>
          </a:ln>
        </p:spPr>
      </p:pic>
      <p:pic>
        <p:nvPicPr>
          <p:cNvPr id="205" name="Google Shape;205;p25"/>
          <p:cNvPicPr preferRelativeResize="0"/>
          <p:nvPr/>
        </p:nvPicPr>
        <p:blipFill>
          <a:blip r:embed="rId8">
            <a:alphaModFix/>
          </a:blip>
          <a:stretch>
            <a:fillRect/>
          </a:stretch>
        </p:blipFill>
        <p:spPr>
          <a:xfrm>
            <a:off x="4041250" y="883025"/>
            <a:ext cx="1344901" cy="1344901"/>
          </a:xfrm>
          <a:prstGeom prst="rect">
            <a:avLst/>
          </a:prstGeom>
          <a:noFill/>
          <a:ln w="38100" cap="flat" cmpd="sng">
            <a:solidFill>
              <a:schemeClr val="dk2"/>
            </a:solidFill>
            <a:prstDash val="solid"/>
            <a:round/>
            <a:headEnd type="none" w="sm" len="sm"/>
            <a:tailEnd type="none" w="sm" len="sm"/>
          </a:ln>
        </p:spPr>
      </p:pic>
      <p:pic>
        <p:nvPicPr>
          <p:cNvPr id="206" name="Google Shape;206;p25"/>
          <p:cNvPicPr preferRelativeResize="0"/>
          <p:nvPr/>
        </p:nvPicPr>
        <p:blipFill rotWithShape="1">
          <a:blip r:embed="rId9">
            <a:alphaModFix/>
          </a:blip>
          <a:srcRect/>
          <a:stretch/>
        </p:blipFill>
        <p:spPr>
          <a:xfrm>
            <a:off x="7047249" y="1116376"/>
            <a:ext cx="883025" cy="7756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400">
        <p14:ripple/>
        <p:sndAc>
          <p:stSnd>
            <p:snd r:embed="rId3" name="chimes.wav"/>
          </p:stSnd>
        </p:sndAc>
      </p:transition>
    </mc:Choice>
    <mc:Fallback>
      <p:transition spd="slow">
        <p:fade/>
        <p:sndAc>
          <p:stSnd>
            <p:snd r:embed="rId3" name="chimes.wav"/>
          </p:stSnd>
        </p:sndAc>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2748700" y="207850"/>
            <a:ext cx="31074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INTRODUCTION</a:t>
            </a:r>
            <a:endParaRPr b="1"/>
          </a:p>
        </p:txBody>
      </p:sp>
      <p:grpSp>
        <p:nvGrpSpPr>
          <p:cNvPr id="93" name="Google Shape;93;p14"/>
          <p:cNvGrpSpPr/>
          <p:nvPr/>
        </p:nvGrpSpPr>
        <p:grpSpPr>
          <a:xfrm>
            <a:off x="431905" y="1250533"/>
            <a:ext cx="3107389" cy="3470721"/>
            <a:chOff x="431925" y="1304875"/>
            <a:chExt cx="2628925" cy="3416400"/>
          </a:xfrm>
        </p:grpSpPr>
        <p:sp>
          <p:nvSpPr>
            <p:cNvPr id="94" name="Google Shape;94;p14"/>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14"/>
          <p:cNvSpPr txBox="1">
            <a:spLocks noGrp="1"/>
          </p:cNvSpPr>
          <p:nvPr>
            <p:ph type="body" idx="4294967295"/>
          </p:nvPr>
        </p:nvSpPr>
        <p:spPr>
          <a:xfrm>
            <a:off x="506425"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rPr>
              <a:t>PROBLEM STATEMENT</a:t>
            </a:r>
            <a:endParaRPr sz="1700">
              <a:solidFill>
                <a:schemeClr val="lt1"/>
              </a:solidFill>
            </a:endParaRPr>
          </a:p>
        </p:txBody>
      </p:sp>
      <p:sp>
        <p:nvSpPr>
          <p:cNvPr id="97" name="Google Shape;97;p14"/>
          <p:cNvSpPr txBox="1">
            <a:spLocks noGrp="1"/>
          </p:cNvSpPr>
          <p:nvPr>
            <p:ph type="body" idx="4294967295"/>
          </p:nvPr>
        </p:nvSpPr>
        <p:spPr>
          <a:xfrm>
            <a:off x="508325" y="1850300"/>
            <a:ext cx="2861400" cy="2794800"/>
          </a:xfrm>
          <a:prstGeom prst="rect">
            <a:avLst/>
          </a:prstGeom>
        </p:spPr>
        <p:txBody>
          <a:bodyPr spcFirstLastPara="1" wrap="square" lIns="91425" tIns="91425" rIns="91425" bIns="91425" anchor="t" anchorCtr="0">
            <a:noAutofit/>
          </a:bodyPr>
          <a:lstStyle/>
          <a:p>
            <a:pPr marL="457200" lvl="0" indent="-336550" algn="just" rtl="0">
              <a:spcBef>
                <a:spcPts val="0"/>
              </a:spcBef>
              <a:spcAft>
                <a:spcPts val="0"/>
              </a:spcAft>
              <a:buSzPts val="1700"/>
              <a:buChar char="●"/>
            </a:pPr>
            <a:r>
              <a:rPr lang="en" sz="1700" b="1"/>
              <a:t>The Enigmatic World of VR Escape Rooms</a:t>
            </a:r>
            <a:endParaRPr sz="1700" b="1"/>
          </a:p>
          <a:p>
            <a:pPr marL="457200" lvl="0" indent="-336550" algn="just" rtl="0">
              <a:spcBef>
                <a:spcPts val="0"/>
              </a:spcBef>
              <a:spcAft>
                <a:spcPts val="0"/>
              </a:spcAft>
              <a:buSzPts val="1700"/>
              <a:buChar char="●"/>
            </a:pPr>
            <a:r>
              <a:rPr lang="en" sz="1700" b="1"/>
              <a:t>Learning Curve in VR Development</a:t>
            </a:r>
            <a:endParaRPr sz="1700" b="1"/>
          </a:p>
          <a:p>
            <a:pPr marL="457200" lvl="0" indent="-336550" algn="just" rtl="0">
              <a:spcBef>
                <a:spcPts val="0"/>
              </a:spcBef>
              <a:spcAft>
                <a:spcPts val="0"/>
              </a:spcAft>
              <a:buSzPts val="1700"/>
              <a:buChar char="●"/>
            </a:pPr>
            <a:r>
              <a:rPr lang="en" sz="1700" b="1"/>
              <a:t>Scripting and Interaction Complexity</a:t>
            </a:r>
            <a:endParaRPr sz="1700" b="1"/>
          </a:p>
          <a:p>
            <a:pPr marL="457200" lvl="0" indent="-336550" algn="just" rtl="0">
              <a:spcBef>
                <a:spcPts val="0"/>
              </a:spcBef>
              <a:spcAft>
                <a:spcPts val="0"/>
              </a:spcAft>
              <a:buSzPts val="1700"/>
              <a:buChar char="●"/>
            </a:pPr>
            <a:r>
              <a:rPr lang="en" sz="1700" b="1"/>
              <a:t>Scene Design for VR</a:t>
            </a:r>
            <a:endParaRPr sz="1700" b="1"/>
          </a:p>
          <a:p>
            <a:pPr marL="457200" lvl="0" indent="-336550" algn="just" rtl="0">
              <a:spcBef>
                <a:spcPts val="0"/>
              </a:spcBef>
              <a:spcAft>
                <a:spcPts val="0"/>
              </a:spcAft>
              <a:buSzPts val="1700"/>
              <a:buChar char="●"/>
            </a:pPr>
            <a:r>
              <a:rPr lang="en" sz="1700" b="1"/>
              <a:t>Access to Resources</a:t>
            </a:r>
            <a:endParaRPr sz="1700" b="1"/>
          </a:p>
        </p:txBody>
      </p:sp>
      <p:grpSp>
        <p:nvGrpSpPr>
          <p:cNvPr id="98" name="Google Shape;98;p14"/>
          <p:cNvGrpSpPr/>
          <p:nvPr/>
        </p:nvGrpSpPr>
        <p:grpSpPr>
          <a:xfrm>
            <a:off x="3786440" y="1250573"/>
            <a:ext cx="4980427" cy="3470721"/>
            <a:chOff x="3320450" y="1304875"/>
            <a:chExt cx="2632500" cy="3416400"/>
          </a:xfrm>
        </p:grpSpPr>
        <p:sp>
          <p:nvSpPr>
            <p:cNvPr id="99" name="Google Shape;99;p14"/>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4"/>
          <p:cNvSpPr txBox="1">
            <a:spLocks noGrp="1"/>
          </p:cNvSpPr>
          <p:nvPr>
            <p:ph type="body" idx="4294967295"/>
          </p:nvPr>
        </p:nvSpPr>
        <p:spPr>
          <a:xfrm>
            <a:off x="5358125" y="1250525"/>
            <a:ext cx="24786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OBJECTIVES</a:t>
            </a:r>
            <a:endParaRPr>
              <a:solidFill>
                <a:schemeClr val="lt1"/>
              </a:solidFill>
            </a:endParaRPr>
          </a:p>
        </p:txBody>
      </p:sp>
      <p:sp>
        <p:nvSpPr>
          <p:cNvPr id="102" name="Google Shape;102;p14"/>
          <p:cNvSpPr txBox="1">
            <a:spLocks noGrp="1"/>
          </p:cNvSpPr>
          <p:nvPr>
            <p:ph type="body" idx="4294967295"/>
          </p:nvPr>
        </p:nvSpPr>
        <p:spPr>
          <a:xfrm>
            <a:off x="3954950" y="1766275"/>
            <a:ext cx="4683000" cy="29040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b="1"/>
              <a:t>Immersive Scene Design </a:t>
            </a:r>
            <a:endParaRPr b="1"/>
          </a:p>
          <a:p>
            <a:pPr marL="457200" lvl="0" indent="-342900" algn="just" rtl="0">
              <a:spcBef>
                <a:spcPts val="0"/>
              </a:spcBef>
              <a:spcAft>
                <a:spcPts val="0"/>
              </a:spcAft>
              <a:buSzPts val="1800"/>
              <a:buChar char="●"/>
            </a:pPr>
            <a:r>
              <a:rPr lang="en" b="1"/>
              <a:t>VR Animation and Interaction</a:t>
            </a:r>
            <a:endParaRPr b="1"/>
          </a:p>
          <a:p>
            <a:pPr marL="457200" lvl="0" indent="-342900" algn="just" rtl="0">
              <a:spcBef>
                <a:spcPts val="0"/>
              </a:spcBef>
              <a:spcAft>
                <a:spcPts val="0"/>
              </a:spcAft>
              <a:buSzPts val="1800"/>
              <a:buChar char="●"/>
            </a:pPr>
            <a:r>
              <a:rPr lang="en" b="1"/>
              <a:t>Problem-Solving and Critical Thinking</a:t>
            </a:r>
            <a:endParaRPr b="1"/>
          </a:p>
          <a:p>
            <a:pPr marL="457200" lvl="0" indent="-342900" algn="just" rtl="0">
              <a:spcBef>
                <a:spcPts val="0"/>
              </a:spcBef>
              <a:spcAft>
                <a:spcPts val="0"/>
              </a:spcAft>
              <a:buSzPts val="1800"/>
              <a:buChar char="●"/>
            </a:pPr>
            <a:r>
              <a:rPr lang="en" b="1"/>
              <a:t>VR User Interface (UI) Design</a:t>
            </a:r>
            <a:endParaRPr b="1"/>
          </a:p>
          <a:p>
            <a:pPr marL="457200" lvl="0" indent="-342900" algn="just" rtl="0">
              <a:spcBef>
                <a:spcPts val="0"/>
              </a:spcBef>
              <a:spcAft>
                <a:spcPts val="0"/>
              </a:spcAft>
              <a:buSzPts val="1800"/>
              <a:buChar char="●"/>
            </a:pPr>
            <a:r>
              <a:rPr lang="en" b="1"/>
              <a:t>Narrative and Storytelling</a:t>
            </a:r>
            <a:endParaRPr b="1"/>
          </a:p>
          <a:p>
            <a:pPr marL="457200" lvl="0" indent="-342900" algn="just" rtl="0">
              <a:spcBef>
                <a:spcPts val="0"/>
              </a:spcBef>
              <a:spcAft>
                <a:spcPts val="0"/>
              </a:spcAft>
              <a:buSzPts val="1800"/>
              <a:buChar char="●"/>
            </a:pPr>
            <a:r>
              <a:rPr lang="en" b="1"/>
              <a:t>Entertainment and Engagement</a:t>
            </a:r>
            <a:endParaRPr b="1"/>
          </a:p>
        </p:txBody>
      </p:sp>
    </p:spTree>
  </p:cSld>
  <p:clrMapOvr>
    <a:masterClrMapping/>
  </p:clrMapOvr>
  <mc:AlternateContent xmlns:mc="http://schemas.openxmlformats.org/markup-compatibility/2006">
    <mc:Choice xmlns:p14="http://schemas.microsoft.com/office/powerpoint/2010/main" Requires="p14">
      <p:transition spd="slow" p14:dur="3000">
        <p14:shred/>
        <p:sndAc>
          <p:stSnd>
            <p:snd r:embed="rId3" name="chimes.wav"/>
          </p:stSnd>
        </p:sndAc>
      </p:transition>
    </mc:Choice>
    <mc:Fallback>
      <p:transition spd="slow">
        <p:fade/>
        <p:sndAc>
          <p:stSnd>
            <p:snd r:embed="rId3" name="chimes.wav"/>
          </p:stSnd>
        </p:sndAc>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6240575" y="1373050"/>
            <a:ext cx="2744700" cy="135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rPr>
              <a:t>WORKING STAGES</a:t>
            </a:r>
            <a:endParaRPr b="1">
              <a:solidFill>
                <a:schemeClr val="lt1"/>
              </a:solidFill>
            </a:endParaRPr>
          </a:p>
        </p:txBody>
      </p:sp>
      <p:pic>
        <p:nvPicPr>
          <p:cNvPr id="108" name="Google Shape;108;p15"/>
          <p:cNvPicPr preferRelativeResize="0"/>
          <p:nvPr/>
        </p:nvPicPr>
        <p:blipFill>
          <a:blip r:embed="rId4">
            <a:alphaModFix/>
          </a:blip>
          <a:stretch>
            <a:fillRect/>
          </a:stretch>
        </p:blipFill>
        <p:spPr>
          <a:xfrm>
            <a:off x="0" y="41275"/>
            <a:ext cx="6088175" cy="506095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4400">
        <p14:honeycomb/>
        <p:sndAc>
          <p:stSnd>
            <p:snd r:embed="rId3" name="chimes.wav"/>
          </p:stSnd>
        </p:sndAc>
      </p:transition>
    </mc:Choice>
    <mc:Fallback>
      <p:transition spd="slow">
        <p:fade/>
        <p:sndAc>
          <p:stSnd>
            <p:snd r:embed="rId3" name="chimes.wav"/>
          </p:stSnd>
        </p:sndAc>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descr="Background pointer shape in timeline graphic"/>
          <p:cNvSpPr/>
          <p:nvPr/>
        </p:nvSpPr>
        <p:spPr>
          <a:xfrm>
            <a:off x="340934" y="2199000"/>
            <a:ext cx="1872300" cy="7455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14" name="Google Shape;114;p16"/>
          <p:cNvSpPr txBox="1">
            <a:spLocks noGrp="1"/>
          </p:cNvSpPr>
          <p:nvPr>
            <p:ph type="body" idx="4294967295"/>
          </p:nvPr>
        </p:nvSpPr>
        <p:spPr>
          <a:xfrm>
            <a:off x="340925" y="2336550"/>
            <a:ext cx="15261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Complex Interaction Scripting</a:t>
            </a:r>
            <a:endParaRPr sz="1600" b="1">
              <a:solidFill>
                <a:schemeClr val="lt1"/>
              </a:solidFill>
            </a:endParaRPr>
          </a:p>
        </p:txBody>
      </p:sp>
      <p:grpSp>
        <p:nvGrpSpPr>
          <p:cNvPr id="115" name="Google Shape;115;p16"/>
          <p:cNvGrpSpPr/>
          <p:nvPr/>
        </p:nvGrpSpPr>
        <p:grpSpPr>
          <a:xfrm>
            <a:off x="969270" y="1610215"/>
            <a:ext cx="198900" cy="593656"/>
            <a:chOff x="777447" y="1610215"/>
            <a:chExt cx="198900" cy="593656"/>
          </a:xfrm>
        </p:grpSpPr>
        <p:cxnSp>
          <p:nvCxnSpPr>
            <p:cNvPr id="116" name="Google Shape;116;p16"/>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117" name="Google Shape;117;p16"/>
            <p:cNvSpPr/>
            <p:nvPr/>
          </p:nvSpPr>
          <p:spPr>
            <a:xfrm>
              <a:off x="777447"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Google Shape;118;p16"/>
          <p:cNvSpPr txBox="1">
            <a:spLocks noGrp="1"/>
          </p:cNvSpPr>
          <p:nvPr>
            <p:ph type="body" idx="4294967295"/>
          </p:nvPr>
        </p:nvSpPr>
        <p:spPr>
          <a:xfrm>
            <a:off x="183525" y="589825"/>
            <a:ext cx="2622000" cy="9591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200" b="1"/>
              <a:t>Developing complex interaction scripts for VR controllers to enable players to interact with objects realistically.</a:t>
            </a:r>
            <a:endParaRPr sz="1200" b="1"/>
          </a:p>
        </p:txBody>
      </p:sp>
      <p:sp>
        <p:nvSpPr>
          <p:cNvPr id="119" name="Google Shape;119;p16" descr="Background pointer shape in timeline graphic"/>
          <p:cNvSpPr/>
          <p:nvPr/>
        </p:nvSpPr>
        <p:spPr>
          <a:xfrm>
            <a:off x="1817054"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20" name="Google Shape;120;p16"/>
          <p:cNvSpPr txBox="1">
            <a:spLocks noGrp="1"/>
          </p:cNvSpPr>
          <p:nvPr>
            <p:ph type="body" idx="4294967295"/>
          </p:nvPr>
        </p:nvSpPr>
        <p:spPr>
          <a:xfrm>
            <a:off x="2126326" y="2336550"/>
            <a:ext cx="14556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Asset Optimization</a:t>
            </a:r>
            <a:endParaRPr sz="1600" b="1">
              <a:solidFill>
                <a:schemeClr val="lt1"/>
              </a:solidFill>
            </a:endParaRPr>
          </a:p>
        </p:txBody>
      </p:sp>
      <p:grpSp>
        <p:nvGrpSpPr>
          <p:cNvPr id="121" name="Google Shape;121;p16"/>
          <p:cNvGrpSpPr/>
          <p:nvPr/>
        </p:nvGrpSpPr>
        <p:grpSpPr>
          <a:xfrm>
            <a:off x="2684632" y="2938958"/>
            <a:ext cx="198900" cy="593656"/>
            <a:chOff x="2223534" y="2938958"/>
            <a:chExt cx="198900" cy="593656"/>
          </a:xfrm>
        </p:grpSpPr>
        <p:cxnSp>
          <p:nvCxnSpPr>
            <p:cNvPr id="122" name="Google Shape;122;p16"/>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123" name="Google Shape;123;p16"/>
            <p:cNvSpPr/>
            <p:nvPr/>
          </p:nvSpPr>
          <p:spPr>
            <a:xfrm rot="10800000" flipH="1">
              <a:off x="2223534"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6"/>
          <p:cNvSpPr txBox="1">
            <a:spLocks noGrp="1"/>
          </p:cNvSpPr>
          <p:nvPr>
            <p:ph type="body" idx="4294967295"/>
          </p:nvPr>
        </p:nvSpPr>
        <p:spPr>
          <a:xfrm>
            <a:off x="1310125" y="3586350"/>
            <a:ext cx="2307900" cy="10236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200" b="1"/>
              <a:t>Optimizing 3D assets and textures for performance without sacrificing visual quality</a:t>
            </a:r>
            <a:endParaRPr sz="1100" b="1"/>
          </a:p>
        </p:txBody>
      </p:sp>
      <p:sp>
        <p:nvSpPr>
          <p:cNvPr id="125" name="Google Shape;125;p16" descr="Background pointer shape in timeline graphic"/>
          <p:cNvSpPr/>
          <p:nvPr/>
        </p:nvSpPr>
        <p:spPr>
          <a:xfrm>
            <a:off x="347197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26" name="Google Shape;126;p16"/>
          <p:cNvSpPr txBox="1">
            <a:spLocks noGrp="1"/>
          </p:cNvSpPr>
          <p:nvPr>
            <p:ph type="body" idx="4294967295"/>
          </p:nvPr>
        </p:nvSpPr>
        <p:spPr>
          <a:xfrm>
            <a:off x="3767755"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Narrative Design</a:t>
            </a:r>
            <a:endParaRPr sz="1600" b="1">
              <a:solidFill>
                <a:schemeClr val="lt1"/>
              </a:solidFill>
            </a:endParaRPr>
          </a:p>
        </p:txBody>
      </p:sp>
      <p:grpSp>
        <p:nvGrpSpPr>
          <p:cNvPr id="127" name="Google Shape;127;p16"/>
          <p:cNvGrpSpPr/>
          <p:nvPr/>
        </p:nvGrpSpPr>
        <p:grpSpPr>
          <a:xfrm>
            <a:off x="4319545" y="1610215"/>
            <a:ext cx="198900" cy="593656"/>
            <a:chOff x="3918084" y="1610215"/>
            <a:chExt cx="198900" cy="593656"/>
          </a:xfrm>
        </p:grpSpPr>
        <p:cxnSp>
          <p:nvCxnSpPr>
            <p:cNvPr id="128" name="Google Shape;128;p16"/>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29" name="Google Shape;129;p16"/>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6"/>
          <p:cNvSpPr txBox="1">
            <a:spLocks noGrp="1"/>
          </p:cNvSpPr>
          <p:nvPr>
            <p:ph type="body" idx="4294967295"/>
          </p:nvPr>
        </p:nvSpPr>
        <p:spPr>
          <a:xfrm>
            <a:off x="3023000" y="590625"/>
            <a:ext cx="2805000" cy="9591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200" b="1"/>
              <a:t>Crafting a compelling and cohesive narrative that guides players through the escape room while maintaining educational objectives.</a:t>
            </a:r>
            <a:endParaRPr sz="1200" b="1"/>
          </a:p>
        </p:txBody>
      </p:sp>
      <p:sp>
        <p:nvSpPr>
          <p:cNvPr id="131" name="Google Shape;131;p16" descr="Background pointer shape in timeline graphic"/>
          <p:cNvSpPr/>
          <p:nvPr/>
        </p:nvSpPr>
        <p:spPr>
          <a:xfrm>
            <a:off x="512689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32" name="Google Shape;132;p16"/>
          <p:cNvSpPr txBox="1">
            <a:spLocks noGrp="1"/>
          </p:cNvSpPr>
          <p:nvPr>
            <p:ph type="body" idx="4294967295"/>
          </p:nvPr>
        </p:nvSpPr>
        <p:spPr>
          <a:xfrm>
            <a:off x="5422462" y="2336550"/>
            <a:ext cx="15261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User Interface in VR</a:t>
            </a:r>
            <a:endParaRPr sz="1600" b="1">
              <a:solidFill>
                <a:schemeClr val="lt1"/>
              </a:solidFill>
            </a:endParaRPr>
          </a:p>
        </p:txBody>
      </p:sp>
      <p:grpSp>
        <p:nvGrpSpPr>
          <p:cNvPr id="133" name="Google Shape;133;p16"/>
          <p:cNvGrpSpPr/>
          <p:nvPr/>
        </p:nvGrpSpPr>
        <p:grpSpPr>
          <a:xfrm>
            <a:off x="5973070" y="2938958"/>
            <a:ext cx="198900" cy="593656"/>
            <a:chOff x="5958946" y="2938958"/>
            <a:chExt cx="198900" cy="593656"/>
          </a:xfrm>
        </p:grpSpPr>
        <p:cxnSp>
          <p:nvCxnSpPr>
            <p:cNvPr id="134" name="Google Shape;134;p16"/>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135" name="Google Shape;135;p16"/>
            <p:cNvSpPr/>
            <p:nvPr/>
          </p:nvSpPr>
          <p:spPr>
            <a:xfrm rot="10800000" flipH="1">
              <a:off x="5958946"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16"/>
          <p:cNvSpPr txBox="1">
            <a:spLocks noGrp="1"/>
          </p:cNvSpPr>
          <p:nvPr>
            <p:ph type="body" idx="4294967295"/>
          </p:nvPr>
        </p:nvSpPr>
        <p:spPr>
          <a:xfrm>
            <a:off x="5021925" y="3586350"/>
            <a:ext cx="2715300" cy="1183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200" b="1"/>
              <a:t>Designing user-friendly interfaces in a virtual reality environment, taking into account the unique challenges of VR interaction.</a:t>
            </a:r>
            <a:endParaRPr sz="1200" b="1"/>
          </a:p>
        </p:txBody>
      </p:sp>
      <p:sp>
        <p:nvSpPr>
          <p:cNvPr id="137" name="Google Shape;137;p16" descr="Background pointer shape in timeline graphic"/>
          <p:cNvSpPr/>
          <p:nvPr/>
        </p:nvSpPr>
        <p:spPr>
          <a:xfrm>
            <a:off x="678181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38" name="Google Shape;138;p16"/>
          <p:cNvSpPr txBox="1">
            <a:spLocks noGrp="1"/>
          </p:cNvSpPr>
          <p:nvPr>
            <p:ph type="body" idx="4294967295"/>
          </p:nvPr>
        </p:nvSpPr>
        <p:spPr>
          <a:xfrm>
            <a:off x="7111512"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VR Motion Sickness</a:t>
            </a:r>
            <a:endParaRPr sz="1600" b="1">
              <a:solidFill>
                <a:schemeClr val="lt1"/>
              </a:solidFill>
            </a:endParaRPr>
          </a:p>
        </p:txBody>
      </p:sp>
      <p:grpSp>
        <p:nvGrpSpPr>
          <p:cNvPr id="139" name="Google Shape;139;p16"/>
          <p:cNvGrpSpPr/>
          <p:nvPr/>
        </p:nvGrpSpPr>
        <p:grpSpPr>
          <a:xfrm>
            <a:off x="7669807" y="1610215"/>
            <a:ext cx="198900" cy="593656"/>
            <a:chOff x="3918084" y="1610215"/>
            <a:chExt cx="198900" cy="593656"/>
          </a:xfrm>
        </p:grpSpPr>
        <p:cxnSp>
          <p:nvCxnSpPr>
            <p:cNvPr id="140" name="Google Shape;140;p16"/>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41" name="Google Shape;141;p16"/>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6"/>
          <p:cNvSpPr txBox="1">
            <a:spLocks noGrp="1"/>
          </p:cNvSpPr>
          <p:nvPr>
            <p:ph type="body" idx="4294967295"/>
          </p:nvPr>
        </p:nvSpPr>
        <p:spPr>
          <a:xfrm>
            <a:off x="6504325" y="590625"/>
            <a:ext cx="2424300" cy="10236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200" b="1"/>
              <a:t>Addressing VR motion sickness challenges and ensuring player comfort during extended gameplay.</a:t>
            </a:r>
            <a:endParaRPr sz="1200" b="1"/>
          </a:p>
        </p:txBody>
      </p:sp>
      <p:sp>
        <p:nvSpPr>
          <p:cNvPr id="143" name="Google Shape;143;p16"/>
          <p:cNvSpPr txBox="1"/>
          <p:nvPr/>
        </p:nvSpPr>
        <p:spPr>
          <a:xfrm>
            <a:off x="2684625" y="-101075"/>
            <a:ext cx="41952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a:solidFill>
                  <a:schemeClr val="dk1"/>
                </a:solidFill>
                <a:latin typeface="Roboto"/>
                <a:ea typeface="Roboto"/>
                <a:cs typeface="Roboto"/>
                <a:sym typeface="Roboto"/>
              </a:rPr>
              <a:t>Challenges deep-dive</a:t>
            </a:r>
            <a:endParaRPr sz="2900" b="1">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mc:Choice xmlns:p14="http://schemas.microsoft.com/office/powerpoint/2010/main" Requires="p14">
      <p:transition spd="slow" p14:dur="1100">
        <p14:switch dir="r"/>
        <p:sndAc>
          <p:stSnd>
            <p:snd r:embed="rId3" name="chimes.wav"/>
          </p:stSnd>
        </p:sndAc>
      </p:transition>
    </mc:Choice>
    <mc:Fallback>
      <p:transition spd="slow">
        <p:fade/>
        <p:sndAc>
          <p:stSnd>
            <p:snd r:embed="rId3" name="chimes.wav"/>
          </p:stSnd>
        </p:sndAc>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7"/>
          <p:cNvSpPr txBox="1">
            <a:spLocks noGrp="1"/>
          </p:cNvSpPr>
          <p:nvPr>
            <p:ph type="title"/>
          </p:nvPr>
        </p:nvSpPr>
        <p:spPr>
          <a:xfrm>
            <a:off x="6024350" y="1852950"/>
            <a:ext cx="3088500" cy="106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3400" b="1"/>
          </a:p>
          <a:p>
            <a:pPr marL="0" lvl="0" indent="0" algn="ctr" rtl="0">
              <a:spcBef>
                <a:spcPts val="0"/>
              </a:spcBef>
              <a:spcAft>
                <a:spcPts val="0"/>
              </a:spcAft>
              <a:buNone/>
            </a:pPr>
            <a:r>
              <a:rPr lang="en" sz="3400" b="1"/>
              <a:t>WORKFLOW </a:t>
            </a:r>
            <a:endParaRPr sz="3400" b="1"/>
          </a:p>
        </p:txBody>
      </p:sp>
      <p:pic>
        <p:nvPicPr>
          <p:cNvPr id="149" name="Google Shape;149;p17"/>
          <p:cNvPicPr preferRelativeResize="0"/>
          <p:nvPr/>
        </p:nvPicPr>
        <p:blipFill>
          <a:blip r:embed="rId4">
            <a:alphaModFix/>
          </a:blip>
          <a:stretch>
            <a:fillRect/>
          </a:stretch>
        </p:blipFill>
        <p:spPr>
          <a:xfrm>
            <a:off x="0" y="0"/>
            <a:ext cx="6024347" cy="51434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3900">
        <p14:glitter pattern="hexagon"/>
        <p:sndAc>
          <p:stSnd>
            <p:snd r:embed="rId3" name="chimes.wav"/>
          </p:stSnd>
        </p:sndAc>
      </p:transition>
    </mc:Choice>
    <mc:Fallback>
      <p:transition spd="slow">
        <p:fade/>
        <p:sndAc>
          <p:stSnd>
            <p:snd r:embed="rId3" name="chimes.wav"/>
          </p:stSnd>
        </p:sndAc>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a:spLocks noGrp="1"/>
          </p:cNvSpPr>
          <p:nvPr>
            <p:ph type="title"/>
          </p:nvPr>
        </p:nvSpPr>
        <p:spPr>
          <a:xfrm>
            <a:off x="5449625" y="1708175"/>
            <a:ext cx="3597300" cy="157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b="1"/>
              <a:t>IMPLEMENTATION STEPS</a:t>
            </a:r>
            <a:endParaRPr sz="3100" b="1"/>
          </a:p>
        </p:txBody>
      </p:sp>
      <p:pic>
        <p:nvPicPr>
          <p:cNvPr id="155" name="Google Shape;155;p18"/>
          <p:cNvPicPr preferRelativeResize="0"/>
          <p:nvPr/>
        </p:nvPicPr>
        <p:blipFill rotWithShape="1">
          <a:blip r:embed="rId4">
            <a:alphaModFix/>
          </a:blip>
          <a:srcRect t="880" b="-880"/>
          <a:stretch/>
        </p:blipFill>
        <p:spPr>
          <a:xfrm>
            <a:off x="-17700" y="-12"/>
            <a:ext cx="5364299" cy="52224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blinds dir="vert"/>
        <p:sndAc>
          <p:stSnd>
            <p:snd r:embed="rId3" name="chimes.wav"/>
          </p:stSnd>
        </p:sndAc>
      </p:transition>
    </mc:Choice>
    <mc:Fallback>
      <p:transition spd="slow">
        <p:blinds dir="vert"/>
        <p:sndAc>
          <p:stSnd>
            <p:snd r:embed="rId3" name="chimes.wav"/>
          </p:stSnd>
        </p:sndAc>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a:spLocks noGrp="1"/>
          </p:cNvSpPr>
          <p:nvPr>
            <p:ph type="ctrTitle"/>
          </p:nvPr>
        </p:nvSpPr>
        <p:spPr>
          <a:xfrm>
            <a:off x="7005200" y="1893900"/>
            <a:ext cx="2039100" cy="83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BEDROOM SCENE</a:t>
            </a:r>
            <a:endParaRPr sz="2500"/>
          </a:p>
        </p:txBody>
      </p:sp>
      <p:pic>
        <p:nvPicPr>
          <p:cNvPr id="161" name="Google Shape;161;p19"/>
          <p:cNvPicPr preferRelativeResize="0"/>
          <p:nvPr/>
        </p:nvPicPr>
        <p:blipFill rotWithShape="1">
          <a:blip r:embed="rId4">
            <a:alphaModFix/>
          </a:blip>
          <a:srcRect/>
          <a:stretch/>
        </p:blipFill>
        <p:spPr>
          <a:xfrm>
            <a:off x="-160975" y="-81325"/>
            <a:ext cx="7166176" cy="522170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00">
        <p14:prism/>
        <p:sndAc>
          <p:stSnd>
            <p:snd r:embed="rId3" name="chimes.wav"/>
          </p:stSnd>
        </p:sndAc>
      </p:transition>
    </mc:Choice>
    <mc:Fallback>
      <p:transition spd="slow">
        <p:fade/>
        <p:sndAc>
          <p:stSnd>
            <p:snd r:embed="rId3" name="chimes.wav"/>
          </p:stSnd>
        </p:sndAc>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0"/>
          <p:cNvSpPr txBox="1">
            <a:spLocks noGrp="1"/>
          </p:cNvSpPr>
          <p:nvPr>
            <p:ph type="ctrTitle"/>
          </p:nvPr>
        </p:nvSpPr>
        <p:spPr>
          <a:xfrm>
            <a:off x="6897875" y="1828875"/>
            <a:ext cx="2083200" cy="83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b="1"/>
              <a:t>DINING ROOM SCENE</a:t>
            </a:r>
            <a:endParaRPr sz="2100" b="1"/>
          </a:p>
        </p:txBody>
      </p:sp>
      <p:pic>
        <p:nvPicPr>
          <p:cNvPr id="167" name="Google Shape;167;p20"/>
          <p:cNvPicPr preferRelativeResize="0"/>
          <p:nvPr/>
        </p:nvPicPr>
        <p:blipFill>
          <a:blip r:embed="rId4">
            <a:alphaModFix/>
          </a:blip>
          <a:stretch>
            <a:fillRect/>
          </a:stretch>
        </p:blipFill>
        <p:spPr>
          <a:xfrm>
            <a:off x="0" y="0"/>
            <a:ext cx="6736875" cy="5143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00">
        <p14:flip dir="r"/>
        <p:sndAc>
          <p:stSnd>
            <p:snd r:embed="rId3" name="chimes.wav"/>
          </p:stSnd>
        </p:sndAc>
      </p:transition>
    </mc:Choice>
    <mc:Fallback>
      <p:transition spd="slow">
        <p:fade/>
        <p:sndAc>
          <p:stSnd>
            <p:snd r:embed="rId3" name="chimes.wav"/>
          </p:stSnd>
        </p:sndAc>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ctrTitle"/>
          </p:nvPr>
        </p:nvSpPr>
        <p:spPr>
          <a:xfrm>
            <a:off x="7099100" y="1775225"/>
            <a:ext cx="1721100" cy="83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b="1"/>
              <a:t>BATHROOM SCENE</a:t>
            </a:r>
            <a:endParaRPr sz="2200" b="1"/>
          </a:p>
        </p:txBody>
      </p:sp>
      <p:pic>
        <p:nvPicPr>
          <p:cNvPr id="173" name="Google Shape;173;p21"/>
          <p:cNvPicPr preferRelativeResize="0"/>
          <p:nvPr/>
        </p:nvPicPr>
        <p:blipFill>
          <a:blip r:embed="rId4">
            <a:alphaModFix/>
          </a:blip>
          <a:stretch>
            <a:fillRect/>
          </a:stretch>
        </p:blipFill>
        <p:spPr>
          <a:xfrm>
            <a:off x="0" y="0"/>
            <a:ext cx="6981899" cy="506232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14:conveyor dir="l"/>
        <p:sndAc>
          <p:stSnd>
            <p:snd r:embed="rId3" name="chimes.wav"/>
          </p:stSnd>
        </p:sndAc>
      </p:transition>
    </mc:Choice>
    <mc:Fallback>
      <p:transition spd="slow">
        <p:fade/>
        <p:sndAc>
          <p:stSnd>
            <p:snd r:embed="rId3" name="chimes.wav"/>
          </p:stSnd>
        </p:sndAc>
      </p:transition>
    </mc:Fallback>
  </mc:AlternateContent>
  <p:timing>
    <p:tnLst>
      <p:par>
        <p:cTn id="1" dur="indefinite" restart="never" nodeType="tmRoot"/>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466</Words>
  <Application>Microsoft Office PowerPoint</Application>
  <PresentationFormat>On-screen Show (16:9)</PresentationFormat>
  <Paragraphs>55</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Arial Black</vt:lpstr>
      <vt:lpstr>Roboto</vt:lpstr>
      <vt:lpstr>Geometric</vt:lpstr>
      <vt:lpstr>3D THE HAUNTED JAUNT ESCAPE ROOM GAME IN UNITY</vt:lpstr>
      <vt:lpstr>INTRODUCTION</vt:lpstr>
      <vt:lpstr>WORKING STAGES</vt:lpstr>
      <vt:lpstr>PowerPoint Presentation</vt:lpstr>
      <vt:lpstr> WORKFLOW </vt:lpstr>
      <vt:lpstr>IMPLEMENTATION STEPS</vt:lpstr>
      <vt:lpstr>BEDROOM SCENE</vt:lpstr>
      <vt:lpstr>DINING ROOM SCENE</vt:lpstr>
      <vt:lpstr>BATHROOM SCENE</vt:lpstr>
      <vt:lpstr>Corridor Scene End State</vt:lpstr>
      <vt:lpstr>EXTERIOR WALL SCENE </vt:lpstr>
      <vt:lpstr>CONCLUSION</vt:lpstr>
      <vt:lpstr>FUTURE SCOPE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THE HAUNTED JAUNT ESCAPE ROOM GAME IN UNITY</dc:title>
  <cp:lastModifiedBy>DELL</cp:lastModifiedBy>
  <cp:revision>2</cp:revision>
  <dcterms:modified xsi:type="dcterms:W3CDTF">2023-10-13T11:40:58Z</dcterms:modified>
</cp:coreProperties>
</file>